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75" r:id="rId2"/>
    <p:sldId id="257" r:id="rId3"/>
    <p:sldId id="258" r:id="rId4"/>
    <p:sldId id="397" r:id="rId5"/>
    <p:sldId id="398" r:id="rId6"/>
    <p:sldId id="395" r:id="rId7"/>
    <p:sldId id="396" r:id="rId8"/>
    <p:sldId id="402" r:id="rId9"/>
    <p:sldId id="403" r:id="rId10"/>
    <p:sldId id="374" r:id="rId11"/>
    <p:sldId id="376" r:id="rId12"/>
    <p:sldId id="404" r:id="rId13"/>
    <p:sldId id="370" r:id="rId14"/>
    <p:sldId id="405" r:id="rId15"/>
    <p:sldId id="408" r:id="rId16"/>
    <p:sldId id="407" r:id="rId17"/>
    <p:sldId id="406" r:id="rId18"/>
  </p:sldIdLst>
  <p:sldSz cx="12192000" cy="68580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42C2B7-AB44-ED91-7054-C9567CC55A00}" name="Comal Trinity Groundwater Conservation District" initials="CG" userId="S::admin@comaltrinitygcd.com::e5a36d7f-93c5-4dbb-aade-c00a251124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61"/>
    <a:srgbClr val="10F1FC"/>
    <a:srgbClr val="0B0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BD801A-8607-46CB-B3F1-B987A8A81D85}" v="63" dt="2025-11-17T15:01:09.5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al Trinity Groundwater Conservation District" userId="e5a36d7f-93c5-4dbb-aade-c00a2511247f" providerId="ADAL" clId="{F01ADEA2-B470-4701-AADA-F0F4E0283953}"/>
    <pc:docChg chg="custSel addSld delSld modSld">
      <pc:chgData name="Comal Trinity Groundwater Conservation District" userId="e5a36d7f-93c5-4dbb-aade-c00a2511247f" providerId="ADAL" clId="{F01ADEA2-B470-4701-AADA-F0F4E0283953}" dt="2026-01-05T16:58:54.716" v="472" actId="14100"/>
      <pc:docMkLst>
        <pc:docMk/>
      </pc:docMkLst>
      <pc:sldChg chg="addSp delSp modSp new mod">
        <pc:chgData name="Comal Trinity Groundwater Conservation District" userId="e5a36d7f-93c5-4dbb-aade-c00a2511247f" providerId="ADAL" clId="{F01ADEA2-B470-4701-AADA-F0F4E0283953}" dt="2026-01-05T16:57:06.610" v="460" actId="1076"/>
        <pc:sldMkLst>
          <pc:docMk/>
          <pc:sldMk cId="3906785585" sldId="402"/>
        </pc:sldMkLst>
        <pc:spChg chg="add del mod">
          <ac:chgData name="Comal Trinity Groundwater Conservation District" userId="e5a36d7f-93c5-4dbb-aade-c00a2511247f" providerId="ADAL" clId="{F01ADEA2-B470-4701-AADA-F0F4E0283953}" dt="2026-01-05T16:56:12.550" v="452"/>
          <ac:spMkLst>
            <pc:docMk/>
            <pc:sldMk cId="3906785585" sldId="402"/>
            <ac:spMk id="6" creationId="{906B188B-C584-E5F8-225F-A404591B7757}"/>
          </ac:spMkLst>
        </pc:spChg>
        <pc:picChg chg="add mod">
          <ac:chgData name="Comal Trinity Groundwater Conservation District" userId="e5a36d7f-93c5-4dbb-aade-c00a2511247f" providerId="ADAL" clId="{F01ADEA2-B470-4701-AADA-F0F4E0283953}" dt="2026-01-05T16:57:06.610" v="460" actId="1076"/>
          <ac:picMkLst>
            <pc:docMk/>
            <pc:sldMk cId="3906785585" sldId="402"/>
            <ac:picMk id="3" creationId="{52CF52AF-388D-C3DB-E5BC-43835C7B7AA3}"/>
          </ac:picMkLst>
        </pc:picChg>
        <pc:picChg chg="add del mod">
          <ac:chgData name="Comal Trinity Groundwater Conservation District" userId="e5a36d7f-93c5-4dbb-aade-c00a2511247f" providerId="ADAL" clId="{F01ADEA2-B470-4701-AADA-F0F4E0283953}" dt="2026-01-05T16:56:03.508" v="397" actId="478"/>
          <ac:picMkLst>
            <pc:docMk/>
            <pc:sldMk cId="3906785585" sldId="402"/>
            <ac:picMk id="5" creationId="{62F6B46B-A5B3-387A-C8E6-0C9F1C04DE4F}"/>
          </ac:picMkLst>
        </pc:picChg>
      </pc:sldChg>
      <pc:sldChg chg="addSp delSp modSp mod">
        <pc:chgData name="Comal Trinity Groundwater Conservation District" userId="e5a36d7f-93c5-4dbb-aade-c00a2511247f" providerId="ADAL" clId="{F01ADEA2-B470-4701-AADA-F0F4E0283953}" dt="2026-01-05T16:58:54.716" v="472" actId="14100"/>
        <pc:sldMkLst>
          <pc:docMk/>
          <pc:sldMk cId="36393351" sldId="403"/>
        </pc:sldMkLst>
        <pc:picChg chg="add mod">
          <ac:chgData name="Comal Trinity Groundwater Conservation District" userId="e5a36d7f-93c5-4dbb-aade-c00a2511247f" providerId="ADAL" clId="{F01ADEA2-B470-4701-AADA-F0F4E0283953}" dt="2026-01-05T16:58:54.716" v="472" actId="14100"/>
          <ac:picMkLst>
            <pc:docMk/>
            <pc:sldMk cId="36393351" sldId="403"/>
            <ac:picMk id="3" creationId="{D135CC5B-1E89-8622-2D5E-8A88BE18DA62}"/>
          </ac:picMkLst>
        </pc:picChg>
        <pc:picChg chg="del">
          <ac:chgData name="Comal Trinity Groundwater Conservation District" userId="e5a36d7f-93c5-4dbb-aade-c00a2511247f" providerId="ADAL" clId="{F01ADEA2-B470-4701-AADA-F0F4E0283953}" dt="2026-01-05T16:57:16.346" v="461" actId="478"/>
          <ac:picMkLst>
            <pc:docMk/>
            <pc:sldMk cId="36393351" sldId="403"/>
            <ac:picMk id="5" creationId="{11CA9EA0-6F62-8DA5-DBE9-CC18CAA91B03}"/>
          </ac:picMkLst>
        </pc:picChg>
        <pc:picChg chg="add mod">
          <ac:chgData name="Comal Trinity Groundwater Conservation District" userId="e5a36d7f-93c5-4dbb-aade-c00a2511247f" providerId="ADAL" clId="{F01ADEA2-B470-4701-AADA-F0F4E0283953}" dt="2026-01-05T16:58:30.003" v="470" actId="14100"/>
          <ac:picMkLst>
            <pc:docMk/>
            <pc:sldMk cId="36393351" sldId="403"/>
            <ac:picMk id="6" creationId="{A3B96C78-2C46-1DDF-9B08-89FEFBB91B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58751-B611-422E-ABE7-69F0B86BB17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2AA35-D381-4590-ABFD-C2BD9623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3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0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9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452" y="81036"/>
            <a:ext cx="10259134" cy="11417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5879" y="1321216"/>
            <a:ext cx="10500691" cy="5489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5FA2BF-F75B-A406-024B-4E714D9F1096}"/>
              </a:ext>
            </a:extLst>
          </p:cNvPr>
          <p:cNvSpPr txBox="1"/>
          <p:nvPr/>
        </p:nvSpPr>
        <p:spPr>
          <a:xfrm>
            <a:off x="0" y="1720840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Comal Trinity </a:t>
            </a:r>
          </a:p>
          <a:p>
            <a:pPr algn="ctr"/>
            <a:r>
              <a:rPr lang="en-US" sz="5400"/>
              <a:t>Groundwater Conservation District </a:t>
            </a:r>
          </a:p>
          <a:p>
            <a:pPr algn="ctr"/>
            <a:r>
              <a:rPr lang="en-US" sz="5400"/>
              <a:t>General Manager Report </a:t>
            </a:r>
          </a:p>
          <a:p>
            <a:pPr algn="ctr"/>
            <a:r>
              <a:rPr lang="en-US" sz="5400"/>
              <a:t>November 17</a:t>
            </a:r>
            <a:r>
              <a:rPr lang="en-US" sz="5400" baseline="30000"/>
              <a:t>th</a:t>
            </a:r>
            <a:r>
              <a:rPr lang="en-US" sz="5400"/>
              <a:t> 2025</a:t>
            </a:r>
          </a:p>
        </p:txBody>
      </p:sp>
      <p:pic>
        <p:nvPicPr>
          <p:cNvPr id="10" name="Picture 9" descr="A blue and green logo&#10;&#10;AI-generated content may be incorrect.">
            <a:extLst>
              <a:ext uri="{FF2B5EF4-FFF2-40B4-BE49-F238E27FC236}">
                <a16:creationId xmlns:a16="http://schemas.microsoft.com/office/drawing/2014/main" id="{F2FCC344-9B97-8792-5AF7-FBF48CFC0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3589"/>
            <a:ext cx="1881206" cy="2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7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84111-8AB8-C762-56EE-8F0C6C20E7B1}"/>
              </a:ext>
            </a:extLst>
          </p:cNvPr>
          <p:cNvSpPr/>
          <p:nvPr/>
        </p:nvSpPr>
        <p:spPr>
          <a:xfrm>
            <a:off x="10641715" y="6421409"/>
            <a:ext cx="914400" cy="245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9B100-A11D-FB2F-F86C-4014F24B5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24"/>
            <a:ext cx="12192000" cy="68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5759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79" y="81036"/>
            <a:ext cx="12175821" cy="997933"/>
          </a:xfrm>
          <a:prstGeom prst="rect">
            <a:avLst/>
          </a:prstGeom>
        </p:spPr>
        <p:txBody>
          <a:bodyPr vert="horz" wrap="square" lIns="0" tIns="378682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60"/>
              <a:t>Well</a:t>
            </a:r>
            <a:r>
              <a:rPr lang="en-US" spc="-165"/>
              <a:t> </a:t>
            </a:r>
            <a:r>
              <a:rPr spc="-35"/>
              <a:t>Applications</a:t>
            </a:r>
            <a:r>
              <a:rPr spc="-145"/>
              <a:t> </a:t>
            </a:r>
            <a:r>
              <a:t>By</a:t>
            </a:r>
            <a:r>
              <a:rPr spc="-135"/>
              <a:t> </a:t>
            </a:r>
            <a:r>
              <a:rPr spc="-20"/>
              <a:t>Type</a:t>
            </a:r>
            <a:r>
              <a:rPr lang="en-US" spc="-20"/>
              <a:t> 2</a:t>
            </a:r>
            <a:r>
              <a:rPr lang="en-US" spc="-20" baseline="30000"/>
              <a:t>nd</a:t>
            </a:r>
            <a:r>
              <a:rPr lang="en-US" spc="-20"/>
              <a:t> </a:t>
            </a:r>
            <a:r>
              <a:rPr lang="en-US" spc="-20" err="1"/>
              <a:t>Qtr</a:t>
            </a:r>
            <a:r>
              <a:rPr lang="en-US" spc="-20"/>
              <a:t> 2025</a:t>
            </a:r>
            <a:endParaRPr spc="-20"/>
          </a:p>
        </p:txBody>
      </p:sp>
      <p:grpSp>
        <p:nvGrpSpPr>
          <p:cNvPr id="4" name="object 4"/>
          <p:cNvGrpSpPr/>
          <p:nvPr/>
        </p:nvGrpSpPr>
        <p:grpSpPr>
          <a:xfrm>
            <a:off x="16179" y="1655279"/>
            <a:ext cx="12138660" cy="5203190"/>
            <a:chOff x="16179" y="1655279"/>
            <a:chExt cx="12138660" cy="5203190"/>
          </a:xfrm>
        </p:grpSpPr>
        <p:sp>
          <p:nvSpPr>
            <p:cNvPr id="5" name="object 5"/>
            <p:cNvSpPr/>
            <p:nvPr/>
          </p:nvSpPr>
          <p:spPr>
            <a:xfrm>
              <a:off x="16179" y="1655279"/>
              <a:ext cx="12138660" cy="5203190"/>
            </a:xfrm>
            <a:custGeom>
              <a:avLst/>
              <a:gdLst/>
              <a:ahLst/>
              <a:cxnLst/>
              <a:rect l="l" t="t" r="r" b="b"/>
              <a:pathLst>
                <a:path w="12138660" h="5203190">
                  <a:moveTo>
                    <a:pt x="12138050" y="0"/>
                  </a:moveTo>
                  <a:lnTo>
                    <a:pt x="12138050" y="0"/>
                  </a:lnTo>
                  <a:lnTo>
                    <a:pt x="0" y="0"/>
                  </a:lnTo>
                  <a:lnTo>
                    <a:pt x="0" y="322986"/>
                  </a:lnTo>
                  <a:lnTo>
                    <a:pt x="0" y="5202720"/>
                  </a:lnTo>
                  <a:lnTo>
                    <a:pt x="12138050" y="5202720"/>
                  </a:lnTo>
                  <a:lnTo>
                    <a:pt x="12138050" y="322986"/>
                  </a:lnTo>
                  <a:lnTo>
                    <a:pt x="12138050" y="0"/>
                  </a:lnTo>
                  <a:close/>
                </a:path>
              </a:pathLst>
            </a:custGeom>
            <a:solidFill>
              <a:srgbClr val="F1F1F1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79" y="4123448"/>
              <a:ext cx="12138660" cy="2734945"/>
            </a:xfrm>
            <a:custGeom>
              <a:avLst/>
              <a:gdLst/>
              <a:ahLst/>
              <a:cxnLst/>
              <a:rect l="l" t="t" r="r" b="b"/>
              <a:pathLst>
                <a:path w="12138660" h="2734945">
                  <a:moveTo>
                    <a:pt x="2837370" y="306463"/>
                  </a:moveTo>
                  <a:lnTo>
                    <a:pt x="0" y="306463"/>
                  </a:lnTo>
                  <a:lnTo>
                    <a:pt x="0" y="612914"/>
                  </a:lnTo>
                  <a:lnTo>
                    <a:pt x="0" y="919365"/>
                  </a:lnTo>
                  <a:lnTo>
                    <a:pt x="0" y="1225816"/>
                  </a:lnTo>
                  <a:lnTo>
                    <a:pt x="2837370" y="1225816"/>
                  </a:lnTo>
                  <a:lnTo>
                    <a:pt x="2837370" y="919365"/>
                  </a:lnTo>
                  <a:lnTo>
                    <a:pt x="2837370" y="612914"/>
                  </a:lnTo>
                  <a:lnTo>
                    <a:pt x="2837370" y="306463"/>
                  </a:lnTo>
                  <a:close/>
                </a:path>
                <a:path w="12138660" h="2734945">
                  <a:moveTo>
                    <a:pt x="12138050" y="1225829"/>
                  </a:moveTo>
                  <a:lnTo>
                    <a:pt x="12138050" y="1225829"/>
                  </a:lnTo>
                  <a:lnTo>
                    <a:pt x="2837383" y="1225829"/>
                  </a:lnTo>
                  <a:lnTo>
                    <a:pt x="2837383" y="1532280"/>
                  </a:lnTo>
                  <a:lnTo>
                    <a:pt x="2837383" y="1838731"/>
                  </a:lnTo>
                  <a:lnTo>
                    <a:pt x="2837383" y="2145182"/>
                  </a:lnTo>
                  <a:lnTo>
                    <a:pt x="2837383" y="2451646"/>
                  </a:lnTo>
                  <a:lnTo>
                    <a:pt x="2837370" y="2145182"/>
                  </a:lnTo>
                  <a:lnTo>
                    <a:pt x="2837370" y="1838731"/>
                  </a:lnTo>
                  <a:lnTo>
                    <a:pt x="2837370" y="1532280"/>
                  </a:lnTo>
                  <a:lnTo>
                    <a:pt x="2837370" y="1225829"/>
                  </a:lnTo>
                  <a:lnTo>
                    <a:pt x="0" y="1225829"/>
                  </a:lnTo>
                  <a:lnTo>
                    <a:pt x="0" y="2734551"/>
                  </a:lnTo>
                  <a:lnTo>
                    <a:pt x="2837370" y="2734551"/>
                  </a:lnTo>
                  <a:lnTo>
                    <a:pt x="4232618" y="2734551"/>
                  </a:lnTo>
                  <a:lnTo>
                    <a:pt x="4232618" y="2451646"/>
                  </a:lnTo>
                  <a:lnTo>
                    <a:pt x="4232630" y="2734551"/>
                  </a:lnTo>
                  <a:lnTo>
                    <a:pt x="5667286" y="2734551"/>
                  </a:lnTo>
                  <a:lnTo>
                    <a:pt x="7165010" y="2734551"/>
                  </a:lnTo>
                  <a:lnTo>
                    <a:pt x="8583905" y="2734551"/>
                  </a:lnTo>
                  <a:lnTo>
                    <a:pt x="8583905" y="2451646"/>
                  </a:lnTo>
                  <a:lnTo>
                    <a:pt x="8583917" y="2734551"/>
                  </a:lnTo>
                  <a:lnTo>
                    <a:pt x="9860915" y="2734551"/>
                  </a:lnTo>
                  <a:lnTo>
                    <a:pt x="11059097" y="2734551"/>
                  </a:lnTo>
                  <a:lnTo>
                    <a:pt x="12138050" y="2734551"/>
                  </a:lnTo>
                  <a:lnTo>
                    <a:pt x="12138050" y="2451646"/>
                  </a:lnTo>
                  <a:lnTo>
                    <a:pt x="12138050" y="2145182"/>
                  </a:lnTo>
                  <a:lnTo>
                    <a:pt x="12138050" y="1838731"/>
                  </a:lnTo>
                  <a:lnTo>
                    <a:pt x="12138050" y="1532280"/>
                  </a:lnTo>
                  <a:lnTo>
                    <a:pt x="12138050" y="1225829"/>
                  </a:lnTo>
                  <a:close/>
                </a:path>
                <a:path w="12138660" h="2734945">
                  <a:moveTo>
                    <a:pt x="12138050" y="306463"/>
                  </a:moveTo>
                  <a:lnTo>
                    <a:pt x="12138050" y="306463"/>
                  </a:lnTo>
                  <a:lnTo>
                    <a:pt x="2837383" y="306463"/>
                  </a:lnTo>
                  <a:lnTo>
                    <a:pt x="2837383" y="612914"/>
                  </a:lnTo>
                  <a:lnTo>
                    <a:pt x="2837383" y="919365"/>
                  </a:lnTo>
                  <a:lnTo>
                    <a:pt x="2837383" y="1225816"/>
                  </a:lnTo>
                  <a:lnTo>
                    <a:pt x="4232630" y="1225816"/>
                  </a:lnTo>
                  <a:lnTo>
                    <a:pt x="12138050" y="1225816"/>
                  </a:lnTo>
                  <a:lnTo>
                    <a:pt x="12138050" y="919365"/>
                  </a:lnTo>
                  <a:lnTo>
                    <a:pt x="12138050" y="612914"/>
                  </a:lnTo>
                  <a:lnTo>
                    <a:pt x="12138050" y="306463"/>
                  </a:lnTo>
                  <a:close/>
                </a:path>
                <a:path w="12138660" h="2734945">
                  <a:moveTo>
                    <a:pt x="12138050" y="0"/>
                  </a:moveTo>
                  <a:lnTo>
                    <a:pt x="11059097" y="0"/>
                  </a:lnTo>
                  <a:lnTo>
                    <a:pt x="9860915" y="0"/>
                  </a:lnTo>
                  <a:lnTo>
                    <a:pt x="8583905" y="0"/>
                  </a:lnTo>
                  <a:lnTo>
                    <a:pt x="8583905" y="306451"/>
                  </a:lnTo>
                  <a:lnTo>
                    <a:pt x="9860915" y="306451"/>
                  </a:lnTo>
                  <a:lnTo>
                    <a:pt x="11059097" y="306451"/>
                  </a:lnTo>
                  <a:lnTo>
                    <a:pt x="12138050" y="306451"/>
                  </a:lnTo>
                  <a:lnTo>
                    <a:pt x="12138050" y="0"/>
                  </a:lnTo>
                  <a:close/>
                </a:path>
              </a:pathLst>
            </a:custGeom>
            <a:solidFill>
              <a:srgbClr val="F1F1F1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261396"/>
              </p:ext>
            </p:extLst>
          </p:nvPr>
        </p:nvGraphicFramePr>
        <p:xfrm>
          <a:off x="0" y="1654808"/>
          <a:ext cx="12208178" cy="5231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844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Type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Application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1st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2nd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3rd</a:t>
                      </a:r>
                      <a:r>
                        <a:rPr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4th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GMA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GMA10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Domestic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71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61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</a:t>
                      </a:r>
                      <a:r>
                        <a:rPr lang="en-US" sz="120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26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Livestock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</a:t>
                      </a:r>
                      <a:r>
                        <a:rPr lang="en-US" sz="120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Domestic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Landscape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Irrigation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b)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r>
                        <a:rPr lang="en-US" sz="1200" spc="-25">
                          <a:latin typeface="Calibri"/>
                          <a:cs typeface="Calibri"/>
                        </a:rPr>
                        <a:t> (Non-exempt)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c)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r>
                        <a:rPr lang="en-US" sz="1200" spc="-25">
                          <a:latin typeface="Calibri"/>
                          <a:cs typeface="Calibri"/>
                        </a:rPr>
                        <a:t> (Non-exempt)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7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d)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Plugging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e)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Test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Bore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latin typeface="+mj-lt"/>
                          <a:cs typeface="Calibri"/>
                        </a:rPr>
                        <a:t>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+mn-lt"/>
                          <a:cs typeface="Times New Roman"/>
                        </a:rPr>
                        <a:t>2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f)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test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g)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test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latin typeface="Times New Roman"/>
                          <a:cs typeface="Times New Roman"/>
                        </a:rPr>
                        <a:t>             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Geothermal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Monitor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well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201857E-8A9D-AE63-50CB-4A408F5BA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84395"/>
              </p:ext>
            </p:extLst>
          </p:nvPr>
        </p:nvGraphicFramePr>
        <p:xfrm>
          <a:off x="1312244" y="0"/>
          <a:ext cx="95675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486400" imgH="4114800" progId="Acrobat.Document.DC">
                  <p:embed/>
                </p:oleObj>
              </mc:Choice>
              <mc:Fallback>
                <p:oleObj name="Acrobat Document" r:id="rId2" imgW="5486400" imgH="41148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201857E-8A9D-AE63-50CB-4A408F5B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12244" y="0"/>
                        <a:ext cx="956751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64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4EF07-6DDB-D9A2-985C-DA19411C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94" y="77"/>
            <a:ext cx="9536047" cy="68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CB1BD-6822-59EE-E1BD-667559A53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60" y="0"/>
            <a:ext cx="9409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9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0505E-6926-D3A3-8571-741849C6A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0"/>
            <a:ext cx="894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3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22D0A-84C6-6AA2-1BFA-7BDC52823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50" y="1"/>
            <a:ext cx="9604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AA024-324F-88E7-DB85-29867F22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74" y="0"/>
            <a:ext cx="9355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8780" y="2714782"/>
            <a:ext cx="2663825" cy="2128147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95"/>
              </a:spcBef>
            </a:pPr>
            <a:r>
              <a:rPr sz="3700" b="0">
                <a:solidFill>
                  <a:srgbClr val="FFFFFF"/>
                </a:solidFill>
                <a:latin typeface="Calibri Light"/>
                <a:cs typeface="Calibri Light"/>
              </a:rPr>
              <a:t>Comal</a:t>
            </a:r>
            <a:r>
              <a:rPr sz="3700" b="0" spc="-2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10">
                <a:solidFill>
                  <a:srgbClr val="FFFFFF"/>
                </a:solidFill>
                <a:latin typeface="Calibri Light"/>
                <a:cs typeface="Calibri Light"/>
              </a:rPr>
              <a:t>County Drought Information- </a:t>
            </a:r>
            <a:r>
              <a:rPr lang="en-US" sz="3700" b="0" spc="-10">
                <a:solidFill>
                  <a:srgbClr val="FFFFFF"/>
                </a:solidFill>
                <a:latin typeface="Calibri Light"/>
                <a:cs typeface="Calibri Light"/>
              </a:rPr>
              <a:t>August</a:t>
            </a:r>
            <a:r>
              <a:rPr lang="en-US" sz="3700" spc="-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20">
                <a:solidFill>
                  <a:srgbClr val="FFFFFF"/>
                </a:solidFill>
                <a:latin typeface="Calibri Light"/>
                <a:cs typeface="Calibri Light"/>
              </a:rPr>
              <a:t>202</a:t>
            </a:r>
            <a:r>
              <a:rPr lang="en-US" sz="3700" b="0" spc="-2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endParaRPr sz="3700">
              <a:latin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D84CA-A7E1-7C0B-372F-1D0DFB61F101}"/>
              </a:ext>
            </a:extLst>
          </p:cNvPr>
          <p:cNvSpPr txBox="1"/>
          <p:nvPr/>
        </p:nvSpPr>
        <p:spPr>
          <a:xfrm>
            <a:off x="386081" y="2551837"/>
            <a:ext cx="4768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Comal County Drought Information- October 2025</a:t>
            </a:r>
          </a:p>
        </p:txBody>
      </p:sp>
      <p:pic>
        <p:nvPicPr>
          <p:cNvPr id="4" name="Picture 3" descr="A map of drought and dryness&#10;&#10;AI-generated content may be incorrect.">
            <a:extLst>
              <a:ext uri="{FF2B5EF4-FFF2-40B4-BE49-F238E27FC236}">
                <a16:creationId xmlns:a16="http://schemas.microsoft.com/office/drawing/2014/main" id="{9A7E6009-DC6B-4611-4F4F-495AD859B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734" y="0"/>
            <a:ext cx="62415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808" y="1555120"/>
            <a:ext cx="3499485" cy="3959679"/>
          </a:xfrm>
          <a:custGeom>
            <a:avLst/>
            <a:gdLst/>
            <a:ahLst/>
            <a:cxnLst/>
            <a:rect l="l" t="t" r="r" b="b"/>
            <a:pathLst>
              <a:path w="3499485" h="3333750">
                <a:moveTo>
                  <a:pt x="2972777" y="0"/>
                </a:moveTo>
                <a:lnTo>
                  <a:pt x="0" y="0"/>
                </a:lnTo>
                <a:lnTo>
                  <a:pt x="0" y="3333750"/>
                </a:lnTo>
                <a:lnTo>
                  <a:pt x="2972777" y="3333750"/>
                </a:lnTo>
                <a:lnTo>
                  <a:pt x="3499104" y="1666875"/>
                </a:lnTo>
                <a:lnTo>
                  <a:pt x="297277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092" y="2443768"/>
            <a:ext cx="2379345" cy="191719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ctr">
              <a:lnSpc>
                <a:spcPts val="3560"/>
              </a:lnSpc>
              <a:spcBef>
                <a:spcPts val="550"/>
              </a:spcBef>
            </a:pPr>
            <a:r>
              <a:rPr sz="3300"/>
              <a:t>Comal</a:t>
            </a:r>
            <a:r>
              <a:rPr sz="3300" spc="-60"/>
              <a:t> </a:t>
            </a:r>
            <a:r>
              <a:rPr sz="3300" spc="-10"/>
              <a:t>County Drought Statistics</a:t>
            </a:r>
            <a:r>
              <a:rPr sz="3300" spc="-90"/>
              <a:t> </a:t>
            </a:r>
            <a:r>
              <a:rPr lang="en-US" sz="3300" spc="-20"/>
              <a:t>August</a:t>
            </a:r>
            <a:r>
              <a:rPr sz="3300" spc="-20"/>
              <a:t> 202</a:t>
            </a:r>
            <a:r>
              <a:rPr lang="en-US" sz="3300" spc="-20"/>
              <a:t>5</a:t>
            </a:r>
            <a:endParaRPr sz="33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DD57C-57DD-1C93-D5E5-4B29F1D9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41" y="1555120"/>
            <a:ext cx="7728670" cy="39596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9386E-B539-4208-408A-0BC2E92F6DB1}"/>
              </a:ext>
            </a:extLst>
          </p:cNvPr>
          <p:cNvSpPr txBox="1"/>
          <p:nvPr/>
        </p:nvSpPr>
        <p:spPr>
          <a:xfrm>
            <a:off x="3564698" y="162560"/>
            <a:ext cx="50626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30 Day Observed Precipitation</a:t>
            </a:r>
          </a:p>
          <a:p>
            <a:pPr algn="ctr"/>
            <a:r>
              <a:rPr lang="en-US" sz="2800"/>
              <a:t>9/1/2025 – 10/1/2025</a:t>
            </a:r>
          </a:p>
          <a:p>
            <a:pPr algn="ctr"/>
            <a:r>
              <a:rPr lang="en-US" sz="2800"/>
              <a:t>0.5 to 4.0 Inches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312A0-1A80-ED8D-A0FE-ED1C86CCF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761"/>
            <a:ext cx="12192000" cy="52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7FF8C5-C045-09DD-1EA6-19F221A1D264}"/>
              </a:ext>
            </a:extLst>
          </p:cNvPr>
          <p:cNvSpPr txBox="1"/>
          <p:nvPr/>
        </p:nvSpPr>
        <p:spPr>
          <a:xfrm>
            <a:off x="2444199" y="231833"/>
            <a:ext cx="73036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30 Day Precipitation Departure From Normal</a:t>
            </a:r>
          </a:p>
          <a:p>
            <a:pPr algn="ctr"/>
            <a:r>
              <a:rPr lang="en-US" sz="2800"/>
              <a:t>9/1/2025 – 10/1/2025</a:t>
            </a:r>
          </a:p>
          <a:p>
            <a:pPr algn="ctr"/>
            <a:r>
              <a:rPr lang="en-US" sz="2800"/>
              <a:t>-3.0 to Greater than or Equal to -0.5 Inches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7449A-D76B-E760-83D8-D7C2292FA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880"/>
            <a:ext cx="1219200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state&#10;&#10;AI-generated content may be incorrect.">
            <a:extLst>
              <a:ext uri="{FF2B5EF4-FFF2-40B4-BE49-F238E27FC236}">
                <a16:creationId xmlns:a16="http://schemas.microsoft.com/office/drawing/2014/main" id="{E47A7F1B-3C11-6B10-160E-0E339E06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11086" r="12170" b="13732"/>
          <a:stretch>
            <a:fillRect/>
          </a:stretch>
        </p:blipFill>
        <p:spPr>
          <a:xfrm>
            <a:off x="1031847" y="0"/>
            <a:ext cx="9806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state&#10;&#10;AI-generated content may be incorrect.">
            <a:extLst>
              <a:ext uri="{FF2B5EF4-FFF2-40B4-BE49-F238E27FC236}">
                <a16:creationId xmlns:a16="http://schemas.microsoft.com/office/drawing/2014/main" id="{8E1A3A29-AE4B-E81F-981B-F3E6C97C3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10944" r="12271" b="13302"/>
          <a:stretch>
            <a:fillRect/>
          </a:stretch>
        </p:blipFill>
        <p:spPr>
          <a:xfrm>
            <a:off x="1124124" y="0"/>
            <a:ext cx="9597006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709444-DD2D-6964-E053-813E76F6E3FA}"/>
              </a:ext>
            </a:extLst>
          </p:cNvPr>
          <p:cNvSpPr txBox="1"/>
          <p:nvPr/>
        </p:nvSpPr>
        <p:spPr>
          <a:xfrm>
            <a:off x="3383282" y="2535382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Groundwater Management Area #9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1FA67-183F-A950-E1E3-D68F6B99A18C}"/>
              </a:ext>
            </a:extLst>
          </p:cNvPr>
          <p:cNvSpPr txBox="1"/>
          <p:nvPr/>
        </p:nvSpPr>
        <p:spPr>
          <a:xfrm>
            <a:off x="5868786" y="4314305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Groundwater Management Area #10</a:t>
            </a:r>
          </a:p>
        </p:txBody>
      </p:sp>
    </p:spTree>
    <p:extLst>
      <p:ext uri="{BB962C8B-B14F-4D97-AF65-F5344CB8AC3E}">
        <p14:creationId xmlns:p14="http://schemas.microsoft.com/office/powerpoint/2010/main" val="140557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F52AF-388D-C3DB-E5BC-43835C7B7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" y="0"/>
            <a:ext cx="12189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8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E22CB7-6997-18CB-67BF-64E71CB3DCBD}"/>
              </a:ext>
            </a:extLst>
          </p:cNvPr>
          <p:cNvSpPr txBox="1"/>
          <p:nvPr/>
        </p:nvSpPr>
        <p:spPr>
          <a:xfrm>
            <a:off x="303401" y="157186"/>
            <a:ext cx="11585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Third Quarter 2025 Months In-Service Well Monitoring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5CC5B-1E89-8622-2D5E-8A88BE18D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8630"/>
            <a:ext cx="12192000" cy="5129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B96C78-2C46-1DDF-9B08-89FEFBB91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5116"/>
            <a:ext cx="12192000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218</Words>
  <Application>Microsoft Office PowerPoint</Application>
  <PresentationFormat>Widescreen</PresentationFormat>
  <Paragraphs>95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Calibri</vt:lpstr>
      <vt:lpstr>Calibri Light</vt:lpstr>
      <vt:lpstr>Times New Roman</vt:lpstr>
      <vt:lpstr>Office Theme</vt:lpstr>
      <vt:lpstr>Acrobat Document</vt:lpstr>
      <vt:lpstr>PowerPoint Presentation</vt:lpstr>
      <vt:lpstr>PowerPoint Presentation</vt:lpstr>
      <vt:lpstr>Comal County Drought Statistics August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 Applications By Type 2nd Qtr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Comal Trinity Groundwater Conservation District</dc:creator>
  <cp:lastModifiedBy>Comal Trinity Groundwater Conservation District</cp:lastModifiedBy>
  <cp:revision>1</cp:revision>
  <cp:lastPrinted>2025-08-17T19:51:20Z</cp:lastPrinted>
  <dcterms:created xsi:type="dcterms:W3CDTF">2024-10-14T19:57:31Z</dcterms:created>
  <dcterms:modified xsi:type="dcterms:W3CDTF">2026-01-05T16:58:59Z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2024-10-14T00:00:00Z</vt:filetime>
  </property>
  <property fmtid="{D5CDD505-2E9C-101B-9397-08002B2CF9AE}" pid="5" name="Producer">
    <vt:lpwstr>Adobe PDF Library 24.2.255</vt:lpwstr>
  </property>
</Properties>
</file>